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2" roundtripDataSignature="AMtx7mjrRPZUS2K6jNvZLEPzmP8/bxYb9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customschemas.google.com/relationships/presentationmetadata" Target="metadata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d9bf6efef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1d9bf6efef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d9c435337f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g1d9c435337f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f8ea22da1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g1f8ea22da1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f8ea22da1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1f8ea22da1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f8ea22da1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g1f8ea22da1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d9c435337f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g1d9c435337f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10" Type="http://schemas.openxmlformats.org/officeDocument/2006/relationships/image" Target="../media/image11.png"/><Relationship Id="rId9" Type="http://schemas.openxmlformats.org/officeDocument/2006/relationships/image" Target="../media/image12.pn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7" Type="http://schemas.openxmlformats.org/officeDocument/2006/relationships/hyperlink" Target="mailto:evandromariano49@gmail.com" TargetMode="External"/><Relationship Id="rId8" Type="http://schemas.openxmlformats.org/officeDocument/2006/relationships/hyperlink" Target="https://github.com/EvanJoseph78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16.png"/><Relationship Id="rId6" Type="http://schemas.openxmlformats.org/officeDocument/2006/relationships/image" Target="../media/image1.png"/><Relationship Id="rId7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17.png"/><Relationship Id="rId6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g1d9bf6efefc_0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g1d9bf6efefc_0_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g1d9bf6efefc_0_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896100"/>
            <a:ext cx="9144000" cy="3212757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g1d9bf6efefc_0_39"/>
          <p:cNvSpPr txBox="1"/>
          <p:nvPr/>
        </p:nvSpPr>
        <p:spPr>
          <a:xfrm>
            <a:off x="408175" y="1096175"/>
            <a:ext cx="4865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Introdução à Inteligência Artificial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g1d9bf6efefc_0_39"/>
          <p:cNvSpPr txBox="1"/>
          <p:nvPr/>
        </p:nvSpPr>
        <p:spPr>
          <a:xfrm>
            <a:off x="460125" y="2633725"/>
            <a:ext cx="1840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Apresentado por: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Evandro Mariano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Google Shape;59;g1d9bf6efefc_0_39"/>
          <p:cNvPicPr preferRelativeResize="0"/>
          <p:nvPr/>
        </p:nvPicPr>
        <p:blipFill rotWithShape="1">
          <a:blip r:embed="rId6">
            <a:alphaModFix/>
          </a:blip>
          <a:srcRect b="3557" l="-1960" r="1960" t="-3560"/>
          <a:stretch/>
        </p:blipFill>
        <p:spPr>
          <a:xfrm>
            <a:off x="460125" y="1573175"/>
            <a:ext cx="2062155" cy="113675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g1d9bf6efefc_0_39"/>
          <p:cNvSpPr txBox="1"/>
          <p:nvPr/>
        </p:nvSpPr>
        <p:spPr>
          <a:xfrm>
            <a:off x="712775" y="3372725"/>
            <a:ext cx="3796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pt-BR" sz="1400" u="none" cap="none" strike="noStrike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evandromariano49@gmail.com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pt-BR" sz="1400" u="none" cap="none" strike="noStrike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https://github.com/EvanJoseph78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g1d9bf6efefc_0_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3320" y="3692699"/>
            <a:ext cx="257025" cy="25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g1d9bf6efefc_0_3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23618" y="3435674"/>
            <a:ext cx="257025" cy="25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g1d9c435337f_1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g1d9c435337f_1_26"/>
          <p:cNvSpPr/>
          <p:nvPr/>
        </p:nvSpPr>
        <p:spPr>
          <a:xfrm>
            <a:off x="370350" y="-65175"/>
            <a:ext cx="3045300" cy="52086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lt1"/>
                </a:solidFill>
                <a:highlight>
                  <a:srgbClr val="0B5394"/>
                </a:highlight>
                <a:latin typeface="Arial"/>
                <a:ea typeface="Arial"/>
                <a:cs typeface="Arial"/>
                <a:sym typeface="Arial"/>
              </a:rPr>
              <a:t>Aula </a:t>
            </a:r>
            <a:r>
              <a:rPr b="1" lang="pt-BR" sz="2900">
                <a:solidFill>
                  <a:schemeClr val="lt1"/>
                </a:solidFill>
                <a:highlight>
                  <a:srgbClr val="0B5394"/>
                </a:highlight>
              </a:rPr>
              <a:t>3</a:t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Como a Inteligência Artificial funciona?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g1d9c435337f_1_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g1d9c435337f_1_26"/>
          <p:cNvSpPr/>
          <p:nvPr/>
        </p:nvSpPr>
        <p:spPr>
          <a:xfrm>
            <a:off x="4232675" y="240375"/>
            <a:ext cx="4179000" cy="4533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Aprendizado de máquina ou Machine Learning. 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g1d9c435337f_1_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0663" y="796650"/>
            <a:ext cx="2766625" cy="177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g1d9c435337f_1_26"/>
          <p:cNvPicPr preferRelativeResize="0"/>
          <p:nvPr/>
        </p:nvPicPr>
        <p:blipFill rotWithShape="1">
          <a:blip r:embed="rId6">
            <a:alphaModFix/>
          </a:blip>
          <a:srcRect b="9795" l="0" r="0" t="10497"/>
          <a:stretch/>
        </p:blipFill>
        <p:spPr>
          <a:xfrm>
            <a:off x="3695400" y="2660750"/>
            <a:ext cx="2376000" cy="17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g1d9c435337f_1_26"/>
          <p:cNvPicPr preferRelativeResize="0"/>
          <p:nvPr/>
        </p:nvPicPr>
        <p:blipFill rotWithShape="1">
          <a:blip r:embed="rId7">
            <a:alphaModFix/>
          </a:blip>
          <a:srcRect b="0" l="-2200" r="2199" t="0"/>
          <a:stretch/>
        </p:blipFill>
        <p:spPr>
          <a:xfrm>
            <a:off x="6272288" y="796650"/>
            <a:ext cx="2766624" cy="1779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g1d9c435337f_1_26"/>
          <p:cNvPicPr preferRelativeResize="0"/>
          <p:nvPr/>
        </p:nvPicPr>
        <p:blipFill rotWithShape="1">
          <a:blip r:embed="rId8">
            <a:alphaModFix/>
          </a:blip>
          <a:srcRect b="-3420" l="0" r="0" t="3420"/>
          <a:stretch/>
        </p:blipFill>
        <p:spPr>
          <a:xfrm>
            <a:off x="6351150" y="2660761"/>
            <a:ext cx="2687750" cy="177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g1f8ea22da12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g1f8ea22da12_1_0"/>
          <p:cNvSpPr/>
          <p:nvPr/>
        </p:nvSpPr>
        <p:spPr>
          <a:xfrm>
            <a:off x="370350" y="-65175"/>
            <a:ext cx="3045300" cy="52086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lt1"/>
                </a:solidFill>
                <a:highlight>
                  <a:srgbClr val="0B5394"/>
                </a:highlight>
                <a:latin typeface="Arial"/>
                <a:ea typeface="Arial"/>
                <a:cs typeface="Arial"/>
                <a:sym typeface="Arial"/>
              </a:rPr>
              <a:t>Aula </a:t>
            </a:r>
            <a:r>
              <a:rPr b="1" lang="pt-BR" sz="2900">
                <a:solidFill>
                  <a:schemeClr val="lt1"/>
                </a:solidFill>
                <a:highlight>
                  <a:srgbClr val="0B5394"/>
                </a:highlight>
              </a:rPr>
              <a:t>3</a:t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Exemplo Machine Learning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g1f8ea22da12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g1f8ea22da12_1_0"/>
          <p:cNvPicPr preferRelativeResize="0"/>
          <p:nvPr/>
        </p:nvPicPr>
        <p:blipFill rotWithShape="1">
          <a:blip r:embed="rId5">
            <a:alphaModFix/>
          </a:blip>
          <a:srcRect b="0" l="3324" r="5342" t="0"/>
          <a:stretch/>
        </p:blipFill>
        <p:spPr>
          <a:xfrm>
            <a:off x="5948575" y="1087725"/>
            <a:ext cx="3045300" cy="20059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1f8ea22da12_1_0"/>
          <p:cNvSpPr/>
          <p:nvPr/>
        </p:nvSpPr>
        <p:spPr>
          <a:xfrm>
            <a:off x="3514163" y="3740975"/>
            <a:ext cx="1533000" cy="4533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Definição do objetivo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g1f8ea22da12_1_0"/>
          <p:cNvSpPr/>
          <p:nvPr/>
        </p:nvSpPr>
        <p:spPr>
          <a:xfrm>
            <a:off x="5667750" y="3740975"/>
            <a:ext cx="1350300" cy="4533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Tentativa e erro. 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g1f8ea22da12_1_0"/>
          <p:cNvSpPr/>
          <p:nvPr/>
        </p:nvSpPr>
        <p:spPr>
          <a:xfrm>
            <a:off x="7636500" y="3740975"/>
            <a:ext cx="1184700" cy="4533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Aprender 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g1f8ea22da12_1_0"/>
          <p:cNvSpPr/>
          <p:nvPr/>
        </p:nvSpPr>
        <p:spPr>
          <a:xfrm>
            <a:off x="5144613" y="3824225"/>
            <a:ext cx="425700" cy="28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1f8ea22da12_1_0"/>
          <p:cNvSpPr/>
          <p:nvPr/>
        </p:nvSpPr>
        <p:spPr>
          <a:xfrm>
            <a:off x="7114425" y="3824225"/>
            <a:ext cx="425700" cy="28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1f8ea22da12_1_0"/>
          <p:cNvSpPr/>
          <p:nvPr/>
        </p:nvSpPr>
        <p:spPr>
          <a:xfrm>
            <a:off x="4232675" y="240375"/>
            <a:ext cx="4179000" cy="4533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 Situações que a máquina pode aprender.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g1f8ea22da12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8499" y="1087737"/>
            <a:ext cx="2327225" cy="200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g1f8ea22da12_0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1f8ea22da12_0_39"/>
          <p:cNvSpPr/>
          <p:nvPr/>
        </p:nvSpPr>
        <p:spPr>
          <a:xfrm>
            <a:off x="370350" y="-65175"/>
            <a:ext cx="3045300" cy="52086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lt1"/>
                </a:solidFill>
                <a:highlight>
                  <a:srgbClr val="0B5394"/>
                </a:highlight>
                <a:latin typeface="Arial"/>
                <a:ea typeface="Arial"/>
                <a:cs typeface="Arial"/>
                <a:sym typeface="Arial"/>
              </a:rPr>
              <a:t>Aula </a:t>
            </a:r>
            <a:r>
              <a:rPr b="1" lang="pt-BR" sz="2900">
                <a:solidFill>
                  <a:schemeClr val="lt1"/>
                </a:solidFill>
                <a:highlight>
                  <a:srgbClr val="0B5394"/>
                </a:highlight>
              </a:rPr>
              <a:t>3</a:t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Exemplo Machine Learning 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Xadrez!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g1f8ea22da12_0_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1f8ea22da12_0_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8425" y="2721299"/>
            <a:ext cx="2705349" cy="18035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8" name="Google Shape;98;g1f8ea22da12_0_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66550" y="1514077"/>
            <a:ext cx="2003875" cy="30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1f8ea22da12_0_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38425" y="640200"/>
            <a:ext cx="2705348" cy="180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1f8ea22da12_0_39"/>
          <p:cNvSpPr/>
          <p:nvPr/>
        </p:nvSpPr>
        <p:spPr>
          <a:xfrm>
            <a:off x="6920243" y="640200"/>
            <a:ext cx="1696500" cy="4533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IBM-Deep Blue</a:t>
            </a:r>
            <a:r>
              <a:rPr b="1" lang="pt-BR">
                <a:solidFill>
                  <a:schemeClr val="lt1"/>
                </a:solidFill>
              </a:rPr>
              <a:t> 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g1f8ea22da12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1f8ea22da12_0_17"/>
          <p:cNvSpPr/>
          <p:nvPr/>
        </p:nvSpPr>
        <p:spPr>
          <a:xfrm>
            <a:off x="370350" y="-65175"/>
            <a:ext cx="3045300" cy="52086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lt1"/>
                </a:solidFill>
                <a:highlight>
                  <a:srgbClr val="0B5394"/>
                </a:highlight>
                <a:latin typeface="Arial"/>
                <a:ea typeface="Arial"/>
                <a:cs typeface="Arial"/>
                <a:sym typeface="Arial"/>
              </a:rPr>
              <a:t>Aula </a:t>
            </a:r>
            <a:r>
              <a:rPr b="1" lang="pt-BR" sz="2900">
                <a:solidFill>
                  <a:schemeClr val="lt1"/>
                </a:solidFill>
                <a:highlight>
                  <a:srgbClr val="0B5394"/>
                </a:highlight>
              </a:rPr>
              <a:t>3</a:t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Exemplo Machine Learning 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Xadrez!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g1f8ea22da12_0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1f8ea22da12_0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4475" y="2615675"/>
            <a:ext cx="4318726" cy="2233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9" name="Google Shape;109;g1f8ea22da12_0_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4475" y="145925"/>
            <a:ext cx="4318726" cy="238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g1d9c435337f_1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1d9c435337f_1_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1d9c435337f_1_19"/>
          <p:cNvSpPr/>
          <p:nvPr/>
        </p:nvSpPr>
        <p:spPr>
          <a:xfrm>
            <a:off x="2641075" y="2170700"/>
            <a:ext cx="4120800" cy="5514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Obrigado pela atenção!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